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8" r:id="rId4"/>
    <p:sldId id="258" r:id="rId5"/>
    <p:sldId id="259" r:id="rId6"/>
    <p:sldId id="269" r:id="rId7"/>
    <p:sldId id="260" r:id="rId8"/>
    <p:sldId id="261" r:id="rId9"/>
    <p:sldId id="262" r:id="rId10"/>
    <p:sldId id="263" r:id="rId11"/>
    <p:sldId id="264" r:id="rId12"/>
    <p:sldId id="265" r:id="rId13"/>
    <p:sldId id="266" r:id="rId14"/>
    <p:sldId id="267" r:id="rId15"/>
    <p:sldId id="271" r:id="rId16"/>
    <p:sldId id="270"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p:scale>
          <a:sx n="66" d="100"/>
          <a:sy n="66" d="100"/>
        </p:scale>
        <p:origin x="89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278C8-6597-47C6-B052-ABB421301545}" type="datetimeFigureOut">
              <a:rPr lang="en-US" smtClean="0"/>
              <a:t>5/18/2021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366E-2FE5-487C-B8D3-82E8B35238B9}" type="slidenum">
              <a:rPr lang="en-US" smtClean="0"/>
              <a:t>‹#›</a:t>
            </a:fld>
            <a:endParaRPr lang="en-US"/>
          </a:p>
        </p:txBody>
      </p:sp>
    </p:spTree>
    <p:extLst>
      <p:ext uri="{BB962C8B-B14F-4D97-AF65-F5344CB8AC3E}">
        <p14:creationId xmlns:p14="http://schemas.microsoft.com/office/powerpoint/2010/main" val="428538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800" dirty="0">
                <a:solidFill>
                  <a:schemeClr val="bg1"/>
                </a:solidFill>
                <a:effectLst/>
                <a:latin typeface="Times New Roman" panose="02020603050405020304" pitchFamily="18" charset="0"/>
                <a:ea typeface="Calibri" panose="020F0502020204030204" pitchFamily="34" charset="0"/>
              </a:rPr>
              <a:t>Criminal charges can only be brought forth by government prosecutors: however, a victim of fraud has a right to file a civil lawsuit. Occasionally, a fraudster is both sued in a civil action and criminally prosecuted. According to criminal law, government prosecutors must prove the fraud beyond a reasonable doubt. Defendants who are convicted of fraud are either sentenced to probation and fines or imprisoned for a period of six months to fives years. The standard of proof is usually lower in private civil lawsuit and the punishment issued is often restitution and monetary damages. </a:t>
            </a:r>
            <a:endParaRPr lang="en-US" dirty="0">
              <a:solidFill>
                <a:schemeClr val="bg1"/>
              </a:solidFill>
            </a:endParaRPr>
          </a:p>
        </p:txBody>
      </p:sp>
      <p:sp>
        <p:nvSpPr>
          <p:cNvPr id="4" name="Slide Number Placeholder 3"/>
          <p:cNvSpPr>
            <a:spLocks noGrp="1"/>
          </p:cNvSpPr>
          <p:nvPr>
            <p:ph type="sldNum" sz="quarter" idx="5"/>
          </p:nvPr>
        </p:nvSpPr>
        <p:spPr/>
        <p:txBody>
          <a:bodyPr/>
          <a:lstStyle/>
          <a:p>
            <a:fld id="{B56A366E-2FE5-487C-B8D3-82E8B35238B9}" type="slidenum">
              <a:rPr lang="en-US" smtClean="0"/>
              <a:t>4</a:t>
            </a:fld>
            <a:endParaRPr lang="en-US"/>
          </a:p>
        </p:txBody>
      </p:sp>
    </p:spTree>
    <p:extLst>
      <p:ext uri="{BB962C8B-B14F-4D97-AF65-F5344CB8AC3E}">
        <p14:creationId xmlns:p14="http://schemas.microsoft.com/office/powerpoint/2010/main" val="363276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dirty="0">
                <a:solidFill>
                  <a:schemeClr val="bg1"/>
                </a:solidFill>
                <a:effectLst/>
                <a:latin typeface="Times New Roman" panose="02020603050405020304" pitchFamily="18" charset="0"/>
                <a:ea typeface="Calibri" panose="020F0502020204030204" pitchFamily="34" charset="0"/>
              </a:rPr>
              <a:t>Anyone can be a victim of fraud, but some people are at a greater risk of being frauded than others. People who are most vulnerable are not those that many people would assume. According to many people, the stereotypical financial fraud victim is the elderly person with limited cognitive functions who lives alone. The truth is that such type of a person is likely to be a victim of financial abuse which is different from fraud. </a:t>
            </a:r>
            <a:endParaRPr lang="en-US" sz="1000" dirty="0">
              <a:solidFill>
                <a:schemeClr val="bg1"/>
              </a:solidFill>
            </a:endParaRPr>
          </a:p>
        </p:txBody>
      </p:sp>
      <p:sp>
        <p:nvSpPr>
          <p:cNvPr id="4" name="Slide Number Placeholder 3"/>
          <p:cNvSpPr>
            <a:spLocks noGrp="1"/>
          </p:cNvSpPr>
          <p:nvPr>
            <p:ph type="sldNum" sz="quarter" idx="5"/>
          </p:nvPr>
        </p:nvSpPr>
        <p:spPr/>
        <p:txBody>
          <a:bodyPr/>
          <a:lstStyle/>
          <a:p>
            <a:fld id="{B56A366E-2FE5-487C-B8D3-82E8B35238B9}" type="slidenum">
              <a:rPr lang="en-US" smtClean="0"/>
              <a:t>7</a:t>
            </a:fld>
            <a:endParaRPr lang="en-US"/>
          </a:p>
        </p:txBody>
      </p:sp>
    </p:spTree>
    <p:extLst>
      <p:ext uri="{BB962C8B-B14F-4D97-AF65-F5344CB8AC3E}">
        <p14:creationId xmlns:p14="http://schemas.microsoft.com/office/powerpoint/2010/main" val="200594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dirty="0">
                <a:solidFill>
                  <a:schemeClr val="bg1"/>
                </a:solidFill>
                <a:effectLst/>
                <a:latin typeface="Times New Roman" panose="02020603050405020304" pitchFamily="18" charset="0"/>
                <a:ea typeface="Calibri" panose="020F0502020204030204" pitchFamily="34" charset="0"/>
              </a:rPr>
              <a:t>Research suggests that people who did not complete high school are actually less likely to be frauded than everybody else (Carlson, 2018). Those with graduate degrees are the ones who have the highest chance of being scammed (Carlson, 2018). The reason is not because those with graduate degrees are likely to be rich. Research indicates that being rich, on its own, is not a predictor of being a victim of fraud (Carlson, 2018). According to financial planners, more educated people fool themselves that because they are successful in their field of study, they can be excellent investors too (Carlson, 2018). As a result, they get overconfident which land them to big vulnerabilities in broken promises, poor investments and fraud. </a:t>
            </a:r>
            <a:endParaRPr lang="en-US" sz="1000" dirty="0">
              <a:solidFill>
                <a:schemeClr val="bg1"/>
              </a:solidFill>
            </a:endParaRPr>
          </a:p>
        </p:txBody>
      </p:sp>
      <p:sp>
        <p:nvSpPr>
          <p:cNvPr id="4" name="Slide Number Placeholder 3"/>
          <p:cNvSpPr>
            <a:spLocks noGrp="1"/>
          </p:cNvSpPr>
          <p:nvPr>
            <p:ph type="sldNum" sz="quarter" idx="5"/>
          </p:nvPr>
        </p:nvSpPr>
        <p:spPr/>
        <p:txBody>
          <a:bodyPr/>
          <a:lstStyle/>
          <a:p>
            <a:fld id="{B56A366E-2FE5-487C-B8D3-82E8B35238B9}" type="slidenum">
              <a:rPr lang="en-US" smtClean="0"/>
              <a:t>8</a:t>
            </a:fld>
            <a:endParaRPr lang="en-US"/>
          </a:p>
        </p:txBody>
      </p:sp>
    </p:spTree>
    <p:extLst>
      <p:ext uri="{BB962C8B-B14F-4D97-AF65-F5344CB8AC3E}">
        <p14:creationId xmlns:p14="http://schemas.microsoft.com/office/powerpoint/2010/main" val="25108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101694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25570-FF88-4656-8427-448209CDC1E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36899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85722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5371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414714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365551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134040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81799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399415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249227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31077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25570-FF88-4656-8427-448209CDC1E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236442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25570-FF88-4656-8427-448209CDC1EF}"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167657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147196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342517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5F25570-FF88-4656-8427-448209CDC1EF}" type="datetimeFigureOut">
              <a:rPr lang="en-US" smtClean="0"/>
              <a:t>5/18/2021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226122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25570-FF88-4656-8427-448209CDC1E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C0B9B-86EF-4142-B3C7-7FEEC50937EE}" type="slidenum">
              <a:rPr lang="en-US" smtClean="0"/>
              <a:t>‹#›</a:t>
            </a:fld>
            <a:endParaRPr lang="en-US"/>
          </a:p>
        </p:txBody>
      </p:sp>
    </p:spTree>
    <p:extLst>
      <p:ext uri="{BB962C8B-B14F-4D97-AF65-F5344CB8AC3E}">
        <p14:creationId xmlns:p14="http://schemas.microsoft.com/office/powerpoint/2010/main" val="67427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F25570-FF88-4656-8427-448209CDC1EF}" type="datetimeFigureOut">
              <a:rPr lang="en-US" smtClean="0"/>
              <a:t>5/18/2021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22C0B9B-86EF-4142-B3C7-7FEEC50937EE}" type="slidenum">
              <a:rPr lang="en-US" smtClean="0"/>
              <a:t>‹#›</a:t>
            </a:fld>
            <a:endParaRPr lang="en-US"/>
          </a:p>
        </p:txBody>
      </p:sp>
    </p:spTree>
    <p:extLst>
      <p:ext uri="{BB962C8B-B14F-4D97-AF65-F5344CB8AC3E}">
        <p14:creationId xmlns:p14="http://schemas.microsoft.com/office/powerpoint/2010/main" val="6115359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orbes.com/sites/bobcarlson/2018/06/26/whos-a-likely-scam-victim-not-the-people-you-expect/?sh=215c8e3b2aa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c3.gov/Media/PDF/AnnualReport/2020_IC3Report.pdf" TargetMode="External"/><Relationship Id="rId2" Type="http://schemas.openxmlformats.org/officeDocument/2006/relationships/hyperlink" Target="https://www.fbi.gov/news/pressrel/press-releases/fbi-releases-the-internet-crime-complaint-center-2020-internet-crime-report-including-covid-19-scam-statistic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rulioo.medium.com/a-history-of-fraud-from-ancient-egypt-to-the-modern-pandemic-part-1-cbace1ba38af" TargetMode="External"/><Relationship Id="rId2" Type="http://schemas.openxmlformats.org/officeDocument/2006/relationships/hyperlink" Target="https://crimesciencejournal.biomedcentral.com/track/pdf/10.1186/s40163-020-00119-4.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egal-dictionary.thefreedictionary.com/fraud" TargetMode="External"/><Relationship Id="rId2" Type="http://schemas.openxmlformats.org/officeDocument/2006/relationships/hyperlink" Target="https://ucr.fbi.gov/nibrs/2012/resources/a-guide-to-understanding-nib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1883-1E8C-497D-A3CF-15C4C82BE51E}"/>
              </a:ext>
            </a:extLst>
          </p:cNvPr>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FRAUD</a:t>
            </a:r>
          </a:p>
        </p:txBody>
      </p:sp>
      <p:sp>
        <p:nvSpPr>
          <p:cNvPr id="3" name="Subtitle 2">
            <a:extLst>
              <a:ext uri="{FF2B5EF4-FFF2-40B4-BE49-F238E27FC236}">
                <a16:creationId xmlns:a16="http://schemas.microsoft.com/office/drawing/2014/main" id="{86D16935-157D-4B6C-9B4E-C1C1C82F3FB1}"/>
              </a:ext>
            </a:extLst>
          </p:cNvPr>
          <p:cNvSpPr>
            <a:spLocks noGrp="1"/>
          </p:cNvSpPr>
          <p:nvPr>
            <p:ph type="subTitle" idx="1"/>
          </p:nvPr>
        </p:nvSpPr>
        <p:spPr/>
        <p:txBody>
          <a:bodyPr/>
          <a:lstStyle/>
          <a:p>
            <a:r>
              <a:rPr lang="en-US" dirty="0"/>
              <a:t>BY Student’s Name</a:t>
            </a:r>
          </a:p>
        </p:txBody>
      </p:sp>
    </p:spTree>
    <p:extLst>
      <p:ext uri="{BB962C8B-B14F-4D97-AF65-F5344CB8AC3E}">
        <p14:creationId xmlns:p14="http://schemas.microsoft.com/office/powerpoint/2010/main" val="399572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DDEB-BE8D-4545-919D-A6C30E9FF91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Criminology Theory</a:t>
            </a:r>
          </a:p>
        </p:txBody>
      </p:sp>
      <p:sp>
        <p:nvSpPr>
          <p:cNvPr id="3" name="Content Placeholder 2">
            <a:extLst>
              <a:ext uri="{FF2B5EF4-FFF2-40B4-BE49-F238E27FC236}">
                <a16:creationId xmlns:a16="http://schemas.microsoft.com/office/drawing/2014/main" id="{A05DAA6E-8DA4-45FA-81DB-C900AF8848BB}"/>
              </a:ext>
            </a:extLst>
          </p:cNvPr>
          <p:cNvSpPr>
            <a:spLocks noGrp="1"/>
          </p:cNvSpPr>
          <p:nvPr>
            <p:ph idx="1"/>
          </p:nvPr>
        </p:nvSpPr>
        <p:spPr>
          <a:xfrm>
            <a:off x="1103312" y="1853248"/>
            <a:ext cx="10214045" cy="4693326"/>
          </a:xfrm>
        </p:spPr>
        <p:txBody>
          <a:bodyPr>
            <a:noAutofit/>
          </a:bodyPr>
          <a:lstStyle/>
          <a:p>
            <a:pPr>
              <a:lnSpc>
                <a:spcPct val="200000"/>
              </a:lnSpc>
            </a:pPr>
            <a:r>
              <a:rPr lang="en-US" dirty="0">
                <a:effectLst/>
                <a:latin typeface="Times New Roman" panose="02020603050405020304" pitchFamily="18" charset="0"/>
                <a:ea typeface="Calibri" panose="020F0502020204030204" pitchFamily="34" charset="0"/>
              </a:rPr>
              <a:t> The sociological theory of criminology was developed by Robert </a:t>
            </a:r>
            <a:r>
              <a:rPr lang="en-US" dirty="0" err="1">
                <a:effectLst/>
                <a:latin typeface="Times New Roman" panose="02020603050405020304" pitchFamily="18" charset="0"/>
                <a:ea typeface="Calibri" panose="020F0502020204030204" pitchFamily="34" charset="0"/>
              </a:rPr>
              <a:t>Metron</a:t>
            </a:r>
            <a:r>
              <a:rPr lang="en-US" dirty="0">
                <a:effectLst/>
                <a:latin typeface="Times New Roman" panose="02020603050405020304" pitchFamily="18" charset="0"/>
                <a:ea typeface="Calibri" panose="020F0502020204030204" pitchFamily="34" charset="0"/>
              </a:rPr>
              <a:t>, who argued that the inability of an offender to meet their goals in the socially acceptable means puts them at the risk of using other non-social and illegal ways to pursue their objectives. </a:t>
            </a:r>
          </a:p>
          <a:p>
            <a:pPr>
              <a:lnSpc>
                <a:spcPct val="200000"/>
              </a:lnSpc>
            </a:pPr>
            <a:r>
              <a:rPr lang="en-US" dirty="0">
                <a:effectLst/>
                <a:latin typeface="Times New Roman" panose="02020603050405020304" pitchFamily="18" charset="0"/>
                <a:ea typeface="Calibri" panose="020F0502020204030204" pitchFamily="34" charset="0"/>
              </a:rPr>
              <a:t>The tenant for the sociological theory is that the social environment is a contributor to criminal behaviors in individuals</a:t>
            </a:r>
            <a:r>
              <a:rPr lang="en-US" dirty="0">
                <a:latin typeface="Times New Roman" panose="02020603050405020304" pitchFamily="18" charset="0"/>
                <a:ea typeface="Calibri" panose="020F0502020204030204" pitchFamily="34" charset="0"/>
              </a:rPr>
              <a:t>.</a:t>
            </a:r>
          </a:p>
          <a:p>
            <a:pPr>
              <a:lnSpc>
                <a:spcPct val="200000"/>
              </a:lnSpc>
            </a:pPr>
            <a:r>
              <a:rPr lang="en-US" dirty="0">
                <a:effectLst/>
                <a:latin typeface="Times New Roman" panose="02020603050405020304" pitchFamily="18" charset="0"/>
                <a:ea typeface="Calibri" panose="020F0502020204030204" pitchFamily="34" charset="0"/>
              </a:rPr>
              <a:t>As people interact in the environment, they learn certain aspects of their behaviors from one another.</a:t>
            </a:r>
            <a:endParaRPr lang="en-US" dirty="0"/>
          </a:p>
        </p:txBody>
      </p:sp>
    </p:spTree>
    <p:extLst>
      <p:ext uri="{BB962C8B-B14F-4D97-AF65-F5344CB8AC3E}">
        <p14:creationId xmlns:p14="http://schemas.microsoft.com/office/powerpoint/2010/main" val="418755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7B71-68DD-45F3-9AB3-99A76CADBDA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Prevalence of Fraud</a:t>
            </a:r>
          </a:p>
        </p:txBody>
      </p:sp>
      <p:sp>
        <p:nvSpPr>
          <p:cNvPr id="3" name="Content Placeholder 2">
            <a:extLst>
              <a:ext uri="{FF2B5EF4-FFF2-40B4-BE49-F238E27FC236}">
                <a16:creationId xmlns:a16="http://schemas.microsoft.com/office/drawing/2014/main" id="{78A6AF47-38DD-4D78-9DAC-73BB75727364}"/>
              </a:ext>
            </a:extLst>
          </p:cNvPr>
          <p:cNvSpPr>
            <a:spLocks noGrp="1"/>
          </p:cNvSpPr>
          <p:nvPr>
            <p:ph idx="1"/>
          </p:nvPr>
        </p:nvSpPr>
        <p:spPr>
          <a:xfrm>
            <a:off x="1103312" y="1630018"/>
            <a:ext cx="9985602" cy="4916556"/>
          </a:xfrm>
        </p:spPr>
        <p:txBody>
          <a:bodyPr>
            <a:noAutofit/>
          </a:bodyPr>
          <a:lstStyle/>
          <a:p>
            <a:pPr>
              <a:lnSpc>
                <a:spcPct val="200000"/>
              </a:lnSpc>
            </a:pPr>
            <a:r>
              <a:rPr lang="en-US" dirty="0">
                <a:effectLst/>
                <a:latin typeface="Times New Roman" panose="02020603050405020304" pitchFamily="18" charset="0"/>
                <a:ea typeface="Calibri" panose="020F0502020204030204" pitchFamily="34" charset="0"/>
              </a:rPr>
              <a:t>Fraud is more profound than most other forms of crimes. </a:t>
            </a:r>
          </a:p>
          <a:p>
            <a:pPr>
              <a:lnSpc>
                <a:spcPct val="200000"/>
              </a:lnSpc>
            </a:pPr>
            <a:r>
              <a:rPr lang="en-US" dirty="0">
                <a:latin typeface="Times New Roman" panose="02020603050405020304" pitchFamily="18" charset="0"/>
                <a:ea typeface="Calibri" panose="020F0502020204030204" pitchFamily="34" charset="0"/>
              </a:rPr>
              <a:t>I</a:t>
            </a:r>
            <a:r>
              <a:rPr lang="en-US" dirty="0">
                <a:effectLst/>
                <a:latin typeface="Times New Roman" panose="02020603050405020304" pitchFamily="18" charset="0"/>
                <a:ea typeface="Calibri" panose="020F0502020204030204" pitchFamily="34" charset="0"/>
              </a:rPr>
              <a:t>ncidences of fraud have been on the rise due to the </a:t>
            </a:r>
          </a:p>
          <a:p>
            <a:pPr marL="0" indent="0">
              <a:lnSpc>
                <a:spcPct val="200000"/>
              </a:lnSpc>
              <a:buNone/>
            </a:pPr>
            <a:r>
              <a:rPr lang="en-US" dirty="0">
                <a:effectLst/>
                <a:latin typeface="Times New Roman" panose="02020603050405020304" pitchFamily="18" charset="0"/>
                <a:ea typeface="Calibri" panose="020F0502020204030204" pitchFamily="34" charset="0"/>
              </a:rPr>
              <a:t>heightened use of modern technology (FBI, 2021).</a:t>
            </a:r>
          </a:p>
          <a:p>
            <a:pPr>
              <a:lnSpc>
                <a:spcPct val="200000"/>
              </a:lnSpc>
            </a:pPr>
            <a:r>
              <a:rPr lang="en-US" dirty="0">
                <a:effectLst/>
                <a:latin typeface="Times New Roman" panose="02020603050405020304" pitchFamily="18" charset="0"/>
                <a:ea typeface="Calibri" panose="020F0502020204030204" pitchFamily="34" charset="0"/>
              </a:rPr>
              <a:t>A total of 2.2 million fraud cases that were done </a:t>
            </a:r>
          </a:p>
          <a:p>
            <a:pPr marL="0" indent="0">
              <a:lnSpc>
                <a:spcPct val="200000"/>
              </a:lnSpc>
              <a:buNone/>
            </a:pPr>
            <a:r>
              <a:rPr lang="en-US" dirty="0">
                <a:effectLst/>
                <a:latin typeface="Times New Roman" panose="02020603050405020304" pitchFamily="18" charset="0"/>
                <a:ea typeface="Calibri" panose="020F0502020204030204" pitchFamily="34" charset="0"/>
              </a:rPr>
              <a:t>through the internet were reported in the year 2020 (FBI, 2021). </a:t>
            </a:r>
          </a:p>
          <a:p>
            <a:pPr>
              <a:lnSpc>
                <a:spcPct val="200000"/>
              </a:lnSpc>
            </a:pPr>
            <a:r>
              <a:rPr lang="en-US" dirty="0">
                <a:effectLst/>
                <a:latin typeface="Times New Roman" panose="02020603050405020304" pitchFamily="18" charset="0"/>
                <a:ea typeface="Calibri" panose="020F0502020204030204" pitchFamily="34" charset="0"/>
              </a:rPr>
              <a:t>Out of the 2.2 million cases, 34 per cent represented a loss of money through fraudulent techniques. </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DF5AA06-ACBE-4039-9202-E9296513A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915" y="2248415"/>
            <a:ext cx="3441228" cy="2979567"/>
          </a:xfrm>
          <a:prstGeom prst="rect">
            <a:avLst/>
          </a:prstGeom>
          <a:scene3d>
            <a:camera prst="orthographicFront">
              <a:rot lat="1200000" lon="1800000" rev="0"/>
            </a:camera>
            <a:lightRig rig="threePt" dir="t"/>
          </a:scene3d>
        </p:spPr>
      </p:pic>
    </p:spTree>
    <p:extLst>
      <p:ext uri="{BB962C8B-B14F-4D97-AF65-F5344CB8AC3E}">
        <p14:creationId xmlns:p14="http://schemas.microsoft.com/office/powerpoint/2010/main" val="257880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72CC-3F0B-4616-84AC-6A32E8FFD54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Prevalence of Fraud Cont.</a:t>
            </a:r>
          </a:p>
        </p:txBody>
      </p:sp>
      <p:sp>
        <p:nvSpPr>
          <p:cNvPr id="3" name="Content Placeholder 2">
            <a:extLst>
              <a:ext uri="{FF2B5EF4-FFF2-40B4-BE49-F238E27FC236}">
                <a16:creationId xmlns:a16="http://schemas.microsoft.com/office/drawing/2014/main" id="{A776A741-152F-4029-85C4-0055B960DC3D}"/>
              </a:ext>
            </a:extLst>
          </p:cNvPr>
          <p:cNvSpPr>
            <a:spLocks noGrp="1"/>
          </p:cNvSpPr>
          <p:nvPr>
            <p:ph idx="1"/>
          </p:nvPr>
        </p:nvSpPr>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rPr>
              <a:t>Fraud crime is a major issue of concern for security authorities in the United States.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dirty="0">
                <a:latin typeface="Times New Roman" panose="02020603050405020304" pitchFamily="18" charset="0"/>
                <a:ea typeface="Calibri" panose="020F0502020204030204" pitchFamily="34" charset="0"/>
              </a:rPr>
              <a:t>S</a:t>
            </a:r>
            <a:r>
              <a:rPr lang="en-US" dirty="0">
                <a:effectLst/>
                <a:latin typeface="Times New Roman" panose="02020603050405020304" pitchFamily="18" charset="0"/>
                <a:ea typeface="Calibri" panose="020F0502020204030204" pitchFamily="34" charset="0"/>
              </a:rPr>
              <a:t>ecurity authorities in the United States receive fraudulent complaints from citizens daily (Junger, Wang, &amp; </a:t>
            </a:r>
            <a:r>
              <a:rPr lang="en-US" dirty="0" err="1">
                <a:effectLst/>
                <a:latin typeface="Times New Roman" panose="02020603050405020304" pitchFamily="18" charset="0"/>
                <a:ea typeface="Calibri" panose="020F0502020204030204" pitchFamily="34" charset="0"/>
              </a:rPr>
              <a:t>Schlomer</a:t>
            </a:r>
            <a:r>
              <a:rPr lang="en-US" dirty="0">
                <a:effectLst/>
                <a:latin typeface="Times New Roman" panose="02020603050405020304" pitchFamily="18" charset="0"/>
                <a:ea typeface="Calibri" panose="020F0502020204030204" pitchFamily="34" charset="0"/>
              </a:rPr>
              <a:t> 2020).</a:t>
            </a:r>
          </a:p>
          <a:p>
            <a:pPr>
              <a:lnSpc>
                <a:spcPct val="200000"/>
              </a:lnSpc>
            </a:pPr>
            <a:r>
              <a:rPr lang="en-US" dirty="0">
                <a:latin typeface="Times New Roman" panose="02020603050405020304" pitchFamily="18" charset="0"/>
                <a:cs typeface="Times New Roman" panose="02020603050405020304" pitchFamily="18" charset="0"/>
              </a:rPr>
              <a:t>It is difficult for the fraudsters to be arrested since </a:t>
            </a:r>
            <a:r>
              <a:rPr lang="en-US" dirty="0">
                <a:effectLst/>
                <a:latin typeface="Times New Roman" panose="02020603050405020304" pitchFamily="18" charset="0"/>
                <a:ea typeface="Calibri" panose="020F0502020204030204" pitchFamily="34" charset="0"/>
              </a:rPr>
              <a:t>most fraudulent activities are done through the internet.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54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2DFC-6950-43E6-849A-280586AE057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Common Location of Fraud</a:t>
            </a:r>
          </a:p>
        </p:txBody>
      </p:sp>
      <p:sp>
        <p:nvSpPr>
          <p:cNvPr id="3" name="Content Placeholder 2">
            <a:extLst>
              <a:ext uri="{FF2B5EF4-FFF2-40B4-BE49-F238E27FC236}">
                <a16:creationId xmlns:a16="http://schemas.microsoft.com/office/drawing/2014/main" id="{BE39F4C2-2E8A-439C-847A-F4AE21B9E3B8}"/>
              </a:ext>
            </a:extLst>
          </p:cNvPr>
          <p:cNvSpPr>
            <a:spLocks noGrp="1"/>
          </p:cNvSpPr>
          <p:nvPr>
            <p:ph idx="1"/>
          </p:nvPr>
        </p:nvSpPr>
        <p:spPr>
          <a:xfrm>
            <a:off x="1103312" y="1669774"/>
            <a:ext cx="8946541" cy="4578625"/>
          </a:xfrm>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rPr>
              <a:t>Fraud activities are more profound in urban centers than in rural areas in the United States.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dirty="0">
                <a:latin typeface="Times New Roman" panose="02020603050405020304" pitchFamily="18" charset="0"/>
                <a:ea typeface="Calibri" panose="020F0502020204030204" pitchFamily="34" charset="0"/>
              </a:rPr>
              <a:t>F</a:t>
            </a:r>
            <a:r>
              <a:rPr lang="en-US" dirty="0">
                <a:effectLst/>
                <a:latin typeface="Times New Roman" panose="02020603050405020304" pitchFamily="18" charset="0"/>
                <a:ea typeface="Calibri" panose="020F0502020204030204" pitchFamily="34" charset="0"/>
              </a:rPr>
              <a:t>raud cases in urban centers are double those reported in rural areas (Internet Crime Report, 2020).</a:t>
            </a:r>
          </a:p>
          <a:p>
            <a:pPr>
              <a:lnSpc>
                <a:spcPct val="200000"/>
              </a:lnSpc>
            </a:pPr>
            <a:r>
              <a:rPr lang="en-US" dirty="0">
                <a:effectLst/>
                <a:latin typeface="Times New Roman" panose="02020603050405020304" pitchFamily="18" charset="0"/>
                <a:ea typeface="Calibri" panose="020F0502020204030204" pitchFamily="34" charset="0"/>
              </a:rPr>
              <a:t>Out of the 2.2 million fraud cases that were reported in 2020, 74% were done in urban centers while the rest were done in rural areas (Internet Crime Report, 2020).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94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9918-E47E-477C-B598-EA66F530562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Current Deterrence Methods</a:t>
            </a:r>
          </a:p>
        </p:txBody>
      </p:sp>
      <p:sp>
        <p:nvSpPr>
          <p:cNvPr id="3" name="Content Placeholder 2">
            <a:extLst>
              <a:ext uri="{FF2B5EF4-FFF2-40B4-BE49-F238E27FC236}">
                <a16:creationId xmlns:a16="http://schemas.microsoft.com/office/drawing/2014/main" id="{BBAC504F-4113-46BB-97E1-CEB4B4753F86}"/>
              </a:ext>
            </a:extLst>
          </p:cNvPr>
          <p:cNvSpPr>
            <a:spLocks noGrp="1"/>
          </p:cNvSpPr>
          <p:nvPr>
            <p:ph idx="1"/>
          </p:nvPr>
        </p:nvSpPr>
        <p:spPr/>
        <p:txBody>
          <a:bodyPr>
            <a:normAutofit/>
          </a:bodyPr>
          <a:lstStyle/>
          <a:p>
            <a:pPr>
              <a:lnSpc>
                <a:spcPct val="200000"/>
              </a:lnSpc>
            </a:pPr>
            <a:r>
              <a:rPr lang="en-US" dirty="0">
                <a:latin typeface="Times New Roman" panose="02020603050405020304" pitchFamily="18" charset="0"/>
                <a:cs typeface="Times New Roman" panose="02020603050405020304" pitchFamily="18" charset="0"/>
              </a:rPr>
              <a:t>There are two strategies that can be used to combat fraud.</a:t>
            </a:r>
          </a:p>
          <a:p>
            <a:pPr>
              <a:lnSpc>
                <a:spcPct val="200000"/>
              </a:lnSpc>
            </a:pPr>
            <a:r>
              <a:rPr lang="en-US" dirty="0">
                <a:latin typeface="Times New Roman" panose="02020603050405020304" pitchFamily="18" charset="0"/>
                <a:cs typeface="Times New Roman" panose="02020603050405020304" pitchFamily="18" charset="0"/>
              </a:rPr>
              <a:t>The first strategy is enlightening the general public on how to </a:t>
            </a:r>
            <a:r>
              <a:rPr lang="en-US" dirty="0">
                <a:effectLst/>
                <a:latin typeface="Times New Roman" panose="02020603050405020304" pitchFamily="18" charset="0"/>
                <a:ea typeface="Calibri" panose="020F0502020204030204" pitchFamily="34" charset="0"/>
                <a:cs typeface="Times New Roman" panose="02020603050405020304" pitchFamily="18" charset="0"/>
              </a:rPr>
              <a:t>detect fraudsters and avoid falling into the traps of fraudsters. </a:t>
            </a:r>
          </a:p>
          <a:p>
            <a:pPr>
              <a:lnSpc>
                <a:spcPct val="200000"/>
              </a:lnSpc>
            </a:pPr>
            <a:r>
              <a:rPr lang="en-US" dirty="0">
                <a:latin typeface="Times New Roman" panose="02020603050405020304" pitchFamily="18" charset="0"/>
                <a:cs typeface="Times New Roman" panose="02020603050405020304" pitchFamily="18" charset="0"/>
              </a:rPr>
              <a:t>The second strategy that </a:t>
            </a:r>
            <a:r>
              <a:rPr lang="en-US" dirty="0">
                <a:effectLst/>
                <a:latin typeface="Times New Roman" panose="02020603050405020304" pitchFamily="18" charset="0"/>
                <a:ea typeface="Calibri" panose="020F0502020204030204" pitchFamily="34" charset="0"/>
              </a:rPr>
              <a:t>can assist in deterring fraud is through constant monitoring of own accounts and reporting any suspicious activities immediately.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26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E830-789E-413F-A182-BA28828FDD71}"/>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F0FFAA37-0C65-467D-859A-F62693B49D56}"/>
              </a:ext>
            </a:extLst>
          </p:cNvPr>
          <p:cNvSpPr>
            <a:spLocks noGrp="1"/>
          </p:cNvSpPr>
          <p:nvPr>
            <p:ph idx="1"/>
          </p:nvPr>
        </p:nvSpPr>
        <p:spPr>
          <a:xfrm>
            <a:off x="1103312" y="2052918"/>
            <a:ext cx="8946541" cy="4565596"/>
          </a:xfrm>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Akers, R. L., &amp; Jennings, W. G. (2019). The social learning theory of crime and 				deviance. In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Handbook on crime and deviance</a:t>
            </a:r>
            <a:r>
              <a:rPr lang="en-US" dirty="0">
                <a:effectLst/>
                <a:latin typeface="Times New Roman" panose="02020603050405020304" pitchFamily="18" charset="0"/>
                <a:ea typeface="Calibri" panose="020F0502020204030204" pitchFamily="34" charset="0"/>
                <a:cs typeface="Times New Roman" panose="02020603050405020304" pitchFamily="18" charset="0"/>
              </a:rPr>
              <a:t> (pp. 113-129). Springer, 				Cham.</a:t>
            </a:r>
          </a:p>
          <a:p>
            <a:pPr>
              <a:lnSpc>
                <a:spcPct val="20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Carlson, B. (2018). Who’s a likely scam victim? Not the people you expect.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Forbes</a:t>
            </a:r>
            <a:r>
              <a:rPr lang="en-US"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https://www.forbes.com/sites/bobcarlson/2018/06/26/whos-a-						likely-scam-victim-not-the-people-you-expect/?sh=215c8e3b2aae</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04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D4B7-5516-4889-AB28-0AF562D0BA7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p>
        </p:txBody>
      </p:sp>
      <p:sp>
        <p:nvSpPr>
          <p:cNvPr id="3" name="Content Placeholder 2">
            <a:extLst>
              <a:ext uri="{FF2B5EF4-FFF2-40B4-BE49-F238E27FC236}">
                <a16:creationId xmlns:a16="http://schemas.microsoft.com/office/drawing/2014/main" id="{6817D63B-582C-48EB-ABCA-FB6D45C350BA}"/>
              </a:ext>
            </a:extLst>
          </p:cNvPr>
          <p:cNvSpPr>
            <a:spLocks noGrp="1"/>
          </p:cNvSpPr>
          <p:nvPr>
            <p:ph idx="1"/>
          </p:nvPr>
        </p:nvSpPr>
        <p:spPr>
          <a:xfrm>
            <a:off x="1103312" y="2052918"/>
            <a:ext cx="8946541" cy="4522053"/>
          </a:xfrm>
        </p:spPr>
        <p:txBody>
          <a:bodyPr>
            <a:noAutofit/>
          </a:bodyPr>
          <a:lstStyle/>
          <a:p>
            <a:pPr marL="457200" indent="-457200">
              <a:lnSpc>
                <a:spcPct val="2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FBI National Press Office. (2021). FBI Releases the Internet Crime Complaint 	Center 2020 Internet Crime Report, Including COVID-19 Scam Statistics.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https://www.fbi.gov/news/pressrel/press-releases/fbi-releases-the-internet-	crime-complaint-</a:t>
            </a:r>
            <a:r>
              <a:rPr lang="en-US"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center-2020-internet-crime-report-including-covid-19-	scam-statistics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Internet Crime Report. (2020).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https://www.ic3.gov/Media/PDF/AnnualReport/2020_IC3Report.pdf</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20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864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8FD1-7A06-4C2F-91FA-D9A0E9EDCD0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p>
        </p:txBody>
      </p:sp>
      <p:sp>
        <p:nvSpPr>
          <p:cNvPr id="3" name="Content Placeholder 2">
            <a:extLst>
              <a:ext uri="{FF2B5EF4-FFF2-40B4-BE49-F238E27FC236}">
                <a16:creationId xmlns:a16="http://schemas.microsoft.com/office/drawing/2014/main" id="{E7B4E715-F230-4FB1-85AC-E1ABFF2FE852}"/>
              </a:ext>
            </a:extLst>
          </p:cNvPr>
          <p:cNvSpPr>
            <a:spLocks noGrp="1"/>
          </p:cNvSpPr>
          <p:nvPr>
            <p:ph idx="1"/>
          </p:nvPr>
        </p:nvSpPr>
        <p:spPr>
          <a:xfrm>
            <a:off x="1103312" y="1436914"/>
            <a:ext cx="10442577" cy="4968368"/>
          </a:xfrm>
        </p:spPr>
        <p:txBody>
          <a:bodyPr>
            <a:noAutofit/>
          </a:bodyPr>
          <a:lstStyle/>
          <a:p>
            <a:pPr marL="457200" marR="0" indent="-457200">
              <a:lnSpc>
                <a:spcPct val="2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Junger, M., Wang, V., &amp;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Schlomer</a:t>
            </a:r>
            <a:r>
              <a:rPr lang="en-US" dirty="0">
                <a:effectLst/>
                <a:latin typeface="Times New Roman" panose="02020603050405020304" pitchFamily="18" charset="0"/>
                <a:ea typeface="Calibri" panose="020F0502020204030204" pitchFamily="34" charset="0"/>
                <a:cs typeface="Times New Roman" panose="02020603050405020304" pitchFamily="18" charset="0"/>
              </a:rPr>
              <a:t>, M. (2020). Fraud Against Businesses Both 	Online and 	Offline: Crime Scripts, Business Characteristics, Efforts, And 	Benefits. 13: 1-15.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https://crimesciencejournal.biomedcentral.com/track/pdf/10.1186/s40163-	020-00119-	4.pdf</a:t>
            </a:r>
            <a:endPar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200000"/>
              </a:lnSpc>
              <a:spcBef>
                <a:spcPts val="0"/>
              </a:spcBef>
              <a:spcAft>
                <a:spcPts val="8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Trulioo</a:t>
            </a:r>
            <a:r>
              <a:rPr lang="en-US" dirty="0">
                <a:effectLst/>
                <a:latin typeface="Times New Roman" panose="02020603050405020304" pitchFamily="18" charset="0"/>
                <a:ea typeface="Calibri" panose="020F0502020204030204" pitchFamily="34" charset="0"/>
                <a:cs typeface="Times New Roman" panose="02020603050405020304" pitchFamily="18" charset="0"/>
              </a:rPr>
              <a:t>. (2020). A history of fraud: from ancient Egypt to the modern pandemic (Part 1). Retrieved from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https://trulioo.medium.com/a-history-of-fraud-from-ancient-egypt-to-the-modern-pandemic-part-1-cbace1ba38af</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22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5671-6D0F-40FF-B419-798BE7F2458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p>
        </p:txBody>
      </p:sp>
      <p:sp>
        <p:nvSpPr>
          <p:cNvPr id="3" name="Content Placeholder 2">
            <a:extLst>
              <a:ext uri="{FF2B5EF4-FFF2-40B4-BE49-F238E27FC236}">
                <a16:creationId xmlns:a16="http://schemas.microsoft.com/office/drawing/2014/main" id="{D3020673-DA96-494A-9E6E-F18061971267}"/>
              </a:ext>
            </a:extLst>
          </p:cNvPr>
          <p:cNvSpPr>
            <a:spLocks noGrp="1"/>
          </p:cNvSpPr>
          <p:nvPr>
            <p:ph idx="1"/>
          </p:nvPr>
        </p:nvSpPr>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U.S. Department of Justice—Federal Bureau of Investigation (2012). A Guide to 			Understanding NIBRS. Uniform Crime Reporting (UCR) Program.  				Retrieved from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https://ucr.fbi.gov/nibrs/2012/resources/a-guide-to-understanding-nibrs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West’s Encyclopedia of American Law. (2008). Fraud. The Gale Group, Inc.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https://legal-dictionary.thefreedictionary.com/fraud</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endParaRPr lang="en-US" dirty="0"/>
          </a:p>
        </p:txBody>
      </p:sp>
    </p:spTree>
    <p:extLst>
      <p:ext uri="{BB962C8B-B14F-4D97-AF65-F5344CB8AC3E}">
        <p14:creationId xmlns:p14="http://schemas.microsoft.com/office/powerpoint/2010/main" val="196892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58F7-069B-4D03-95D6-257C635D025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FRAUD</a:t>
            </a:r>
          </a:p>
        </p:txBody>
      </p:sp>
      <p:sp>
        <p:nvSpPr>
          <p:cNvPr id="3" name="Content Placeholder 2">
            <a:extLst>
              <a:ext uri="{FF2B5EF4-FFF2-40B4-BE49-F238E27FC236}">
                <a16:creationId xmlns:a16="http://schemas.microsoft.com/office/drawing/2014/main" id="{18FD3657-A9C0-41DC-A9B1-F47F03739439}"/>
              </a:ext>
            </a:extLst>
          </p:cNvPr>
          <p:cNvSpPr>
            <a:spLocks noGrp="1"/>
          </p:cNvSpPr>
          <p:nvPr>
            <p:ph idx="1"/>
          </p:nvPr>
        </p:nvSpPr>
        <p:spPr/>
        <p:txBody>
          <a:bodyPr/>
          <a:lstStyle/>
          <a:p>
            <a:pPr>
              <a:lnSpc>
                <a:spcPct val="200000"/>
              </a:lnSpc>
            </a:pPr>
            <a:r>
              <a:rPr lang="en-US" sz="2400" dirty="0">
                <a:latin typeface="Times New Roman" panose="02020603050405020304" pitchFamily="18" charset="0"/>
                <a:ea typeface="Calibri" panose="020F0502020204030204" pitchFamily="34" charset="0"/>
              </a:rPr>
              <a:t>F</a:t>
            </a:r>
            <a:r>
              <a:rPr lang="en-US" sz="2400" dirty="0">
                <a:effectLst/>
                <a:latin typeface="Times New Roman" panose="02020603050405020304" pitchFamily="18" charset="0"/>
                <a:ea typeface="Calibri" panose="020F0502020204030204" pitchFamily="34" charset="0"/>
              </a:rPr>
              <a:t>raud refers to any actions that include deviant acts aimed at false representation of certain facts through words, actions or deliberate hiding of relevant information, which then results in the deception of another person who will use the false information to his legal disadvantage (West’s Encyclopedia of American Law, 2008</a:t>
            </a:r>
            <a:r>
              <a:rPr lang="en-US" sz="1800" dirty="0">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p>
          <a:p>
            <a:pPr>
              <a:lnSpc>
                <a:spcPct val="200000"/>
              </a:lnSpc>
            </a:pPr>
            <a:endParaRPr lang="en-US" dirty="0"/>
          </a:p>
        </p:txBody>
      </p:sp>
    </p:spTree>
    <p:extLst>
      <p:ext uri="{BB962C8B-B14F-4D97-AF65-F5344CB8AC3E}">
        <p14:creationId xmlns:p14="http://schemas.microsoft.com/office/powerpoint/2010/main" val="37215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510F-7D41-473D-AFC3-91B9FF218F0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Fraud Cont.</a:t>
            </a:r>
          </a:p>
        </p:txBody>
      </p:sp>
      <p:sp>
        <p:nvSpPr>
          <p:cNvPr id="3" name="Content Placeholder 2">
            <a:extLst>
              <a:ext uri="{FF2B5EF4-FFF2-40B4-BE49-F238E27FC236}">
                <a16:creationId xmlns:a16="http://schemas.microsoft.com/office/drawing/2014/main" id="{165765E6-0C47-4405-BF1E-A5C55EC1E169}"/>
              </a:ext>
            </a:extLst>
          </p:cNvPr>
          <p:cNvSpPr>
            <a:spLocks noGrp="1"/>
          </p:cNvSpPr>
          <p:nvPr>
            <p:ph idx="1"/>
          </p:nvPr>
        </p:nvSpPr>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rPr>
              <a:t>Fraud is a type A offense since it is more </a:t>
            </a:r>
          </a:p>
          <a:p>
            <a:pPr marL="0" indent="0">
              <a:lnSpc>
                <a:spcPct val="200000"/>
              </a:lnSpc>
              <a:buNone/>
            </a:pPr>
            <a:r>
              <a:rPr lang="en-US" dirty="0">
                <a:effectLst/>
                <a:latin typeface="Times New Roman" panose="02020603050405020304" pitchFamily="18" charset="0"/>
                <a:ea typeface="Calibri" panose="020F0502020204030204" pitchFamily="34" charset="0"/>
              </a:rPr>
              <a:t>serious and often requires law enforcement </a:t>
            </a:r>
          </a:p>
          <a:p>
            <a:pPr marL="0" indent="0">
              <a:lnSpc>
                <a:spcPct val="200000"/>
              </a:lnSpc>
              <a:buNone/>
            </a:pPr>
            <a:r>
              <a:rPr lang="en-US" dirty="0">
                <a:effectLst/>
                <a:latin typeface="Times New Roman" panose="02020603050405020304" pitchFamily="18" charset="0"/>
                <a:ea typeface="Calibri" panose="020F0502020204030204" pitchFamily="34" charset="0"/>
              </a:rPr>
              <a:t>attention (US DOJ, 2012).</a:t>
            </a:r>
          </a:p>
          <a:p>
            <a:pPr>
              <a:lnSpc>
                <a:spcPct val="200000"/>
              </a:lnSpc>
            </a:pPr>
            <a:r>
              <a:rPr lang="en-US" dirty="0">
                <a:latin typeface="Times New Roman" panose="02020603050405020304" pitchFamily="18" charset="0"/>
                <a:cs typeface="Times New Roman" panose="02020603050405020304" pitchFamily="18" charset="0"/>
              </a:rPr>
              <a:t>It is </a:t>
            </a:r>
            <a:r>
              <a:rPr lang="en-US" dirty="0">
                <a:effectLst/>
                <a:latin typeface="Times New Roman" panose="02020603050405020304" pitchFamily="18" charset="0"/>
                <a:ea typeface="Calibri" panose="020F0502020204030204" pitchFamily="34" charset="0"/>
              </a:rPr>
              <a:t>classified as a property crime because</a:t>
            </a:r>
          </a:p>
          <a:p>
            <a:pPr marL="0" indent="0">
              <a:lnSpc>
                <a:spcPct val="200000"/>
              </a:lnSpc>
              <a:buNone/>
            </a:pPr>
            <a:r>
              <a:rPr lang="en-US" dirty="0">
                <a:effectLst/>
                <a:latin typeface="Times New Roman" panose="02020603050405020304" pitchFamily="18" charset="0"/>
                <a:ea typeface="Calibri" panose="020F0502020204030204" pitchFamily="34" charset="0"/>
              </a:rPr>
              <a:t> it typically does not involve physical damage to a person NIBRS (US DOJ, 2012). </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1449AEC-7A95-4FE4-B56A-E960DB8ED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602" y="2289312"/>
            <a:ext cx="3551582" cy="2279375"/>
          </a:xfrm>
          <a:prstGeom prst="rect">
            <a:avLst/>
          </a:prstGeom>
        </p:spPr>
      </p:pic>
    </p:spTree>
    <p:extLst>
      <p:ext uri="{BB962C8B-B14F-4D97-AF65-F5344CB8AC3E}">
        <p14:creationId xmlns:p14="http://schemas.microsoft.com/office/powerpoint/2010/main" val="342742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65FC-C975-4720-BA0D-C927678A021B}"/>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Fraud Cont.</a:t>
            </a:r>
          </a:p>
        </p:txBody>
      </p:sp>
      <p:sp>
        <p:nvSpPr>
          <p:cNvPr id="3" name="Content Placeholder 2">
            <a:extLst>
              <a:ext uri="{FF2B5EF4-FFF2-40B4-BE49-F238E27FC236}">
                <a16:creationId xmlns:a16="http://schemas.microsoft.com/office/drawing/2014/main" id="{A384D3B8-195F-41F4-87DB-73C40A2A2C05}"/>
              </a:ext>
            </a:extLst>
          </p:cNvPr>
          <p:cNvSpPr>
            <a:spLocks noGrp="1"/>
          </p:cNvSpPr>
          <p:nvPr>
            <p:ph idx="1"/>
          </p:nvPr>
        </p:nvSpPr>
        <p:spPr>
          <a:xfrm>
            <a:off x="1103312" y="1470992"/>
            <a:ext cx="9657453" cy="5049078"/>
          </a:xfrm>
        </p:spPr>
        <p:txBody>
          <a:bodyPr>
            <a:noAutofit/>
          </a:bodyPr>
          <a:lstStyle/>
          <a:p>
            <a:pPr>
              <a:lnSpc>
                <a:spcPct val="200000"/>
              </a:lnSpc>
            </a:pPr>
            <a:r>
              <a:rPr lang="en-US" dirty="0">
                <a:latin typeface="Times New Roman" panose="02020603050405020304" pitchFamily="18" charset="0"/>
                <a:cs typeface="Times New Roman" panose="02020603050405020304" pitchFamily="18" charset="0"/>
              </a:rPr>
              <a:t>The crime of fraud </a:t>
            </a:r>
            <a:r>
              <a:rPr lang="en-US" dirty="0">
                <a:effectLst/>
                <a:latin typeface="Times New Roman" panose="02020603050405020304" pitchFamily="18" charset="0"/>
                <a:ea typeface="Calibri" panose="020F0502020204030204" pitchFamily="34" charset="0"/>
                <a:cs typeface="Times New Roman" panose="02020603050405020304" pitchFamily="18" charset="0"/>
              </a:rPr>
              <a:t> is covered by both civil and criminal laws. </a:t>
            </a:r>
          </a:p>
          <a:p>
            <a:pPr>
              <a:lnSpc>
                <a:spcPct val="200000"/>
              </a:lnSpc>
            </a:pPr>
            <a:r>
              <a:rPr lang="en-US" dirty="0">
                <a:latin typeface="Times New Roman" panose="02020603050405020304" pitchFamily="18" charset="0"/>
                <a:ea typeface="Calibri" panose="020F0502020204030204" pitchFamily="34" charset="0"/>
                <a:cs typeface="Times New Roman" panose="02020603050405020304" pitchFamily="18" charset="0"/>
              </a:rPr>
              <a:t>The earliest historical accounts of fraud can be traced back to </a:t>
            </a:r>
            <a:r>
              <a:rPr lang="en-US" dirty="0">
                <a:effectLst/>
                <a:latin typeface="Times New Roman" panose="02020603050405020304" pitchFamily="18" charset="0"/>
                <a:ea typeface="Calibri" panose="020F0502020204030204" pitchFamily="34" charset="0"/>
              </a:rPr>
              <a:t>ancient Greece in the 6</a:t>
            </a:r>
            <a:r>
              <a:rPr lang="en-US" baseline="30000" dirty="0">
                <a:effectLst/>
                <a:latin typeface="Times New Roman" panose="02020603050405020304" pitchFamily="18" charset="0"/>
                <a:ea typeface="Calibri" panose="020F0502020204030204" pitchFamily="34" charset="0"/>
              </a:rPr>
              <a:t>th</a:t>
            </a:r>
            <a:r>
              <a:rPr lang="en-US" dirty="0">
                <a:effectLst/>
                <a:latin typeface="Times New Roman" panose="02020603050405020304" pitchFamily="18" charset="0"/>
                <a:ea typeface="Calibri" panose="020F0502020204030204" pitchFamily="34" charset="0"/>
              </a:rPr>
              <a:t> Century BCE and ancient Egypt outlawing the use of false currencies, as well as inaccurate weights and counterfeit pieces of art which were sold to unknowing buyers (</a:t>
            </a:r>
            <a:r>
              <a:rPr lang="en-US" dirty="0" err="1">
                <a:effectLst/>
                <a:latin typeface="Times New Roman" panose="02020603050405020304" pitchFamily="18" charset="0"/>
                <a:ea typeface="Calibri" panose="020F0502020204030204" pitchFamily="34" charset="0"/>
              </a:rPr>
              <a:t>Trulioo</a:t>
            </a:r>
            <a:r>
              <a:rPr lang="en-US" dirty="0">
                <a:effectLst/>
                <a:latin typeface="Times New Roman" panose="02020603050405020304" pitchFamily="18" charset="0"/>
                <a:ea typeface="Calibri" panose="020F0502020204030204" pitchFamily="34" charset="0"/>
              </a:rPr>
              <a:t>, 2020). </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200000"/>
              </a:lnSpc>
            </a:pPr>
            <a:r>
              <a:rPr lang="en-US" dirty="0">
                <a:effectLst/>
                <a:latin typeface="Times New Roman" panose="02020603050405020304" pitchFamily="18" charset="0"/>
                <a:ea typeface="Calibri" panose="020F0502020204030204" pitchFamily="34" charset="0"/>
              </a:rPr>
              <a:t>In 18</a:t>
            </a:r>
            <a:r>
              <a:rPr lang="en-US" baseline="30000" dirty="0">
                <a:effectLst/>
                <a:latin typeface="Times New Roman" panose="02020603050405020304" pitchFamily="18" charset="0"/>
                <a:ea typeface="Calibri" panose="020F0502020204030204" pitchFamily="34" charset="0"/>
              </a:rPr>
              <a:t>th</a:t>
            </a:r>
            <a:r>
              <a:rPr lang="en-US" dirty="0">
                <a:effectLst/>
                <a:latin typeface="Times New Roman" panose="02020603050405020304" pitchFamily="18" charset="0"/>
                <a:ea typeface="Calibri" panose="020F0502020204030204" pitchFamily="34" charset="0"/>
              </a:rPr>
              <a:t> and 19</a:t>
            </a:r>
            <a:r>
              <a:rPr lang="en-US" baseline="30000" dirty="0">
                <a:effectLst/>
                <a:latin typeface="Times New Roman" panose="02020603050405020304" pitchFamily="18" charset="0"/>
                <a:ea typeface="Calibri" panose="020F0502020204030204" pitchFamily="34" charset="0"/>
              </a:rPr>
              <a:t>th</a:t>
            </a:r>
            <a:r>
              <a:rPr lang="en-US" dirty="0">
                <a:effectLst/>
                <a:latin typeface="Times New Roman" panose="02020603050405020304" pitchFamily="18" charset="0"/>
                <a:ea typeface="Calibri" panose="020F0502020204030204" pitchFamily="34" charset="0"/>
              </a:rPr>
              <a:t> Centuries, </a:t>
            </a:r>
            <a:r>
              <a:rPr lang="en-US" dirty="0">
                <a:latin typeface="Times New Roman" panose="02020603050405020304" pitchFamily="18" charset="0"/>
                <a:ea typeface="Calibri" panose="020F0502020204030204" pitchFamily="34" charset="0"/>
              </a:rPr>
              <a:t>the instances of fraud recorded included</a:t>
            </a:r>
            <a:r>
              <a:rPr lang="en-US" dirty="0">
                <a:effectLst/>
                <a:latin typeface="Times New Roman" panose="02020603050405020304" pitchFamily="18" charset="0"/>
                <a:ea typeface="Calibri" panose="020F0502020204030204" pitchFamily="34" charset="0"/>
              </a:rPr>
              <a:t> the sale of the Brooklyn Bridge to tourists and the inflation of share prices (</a:t>
            </a:r>
            <a:r>
              <a:rPr lang="en-US" dirty="0" err="1">
                <a:effectLst/>
                <a:latin typeface="Times New Roman" panose="02020603050405020304" pitchFamily="18" charset="0"/>
                <a:ea typeface="Calibri" panose="020F0502020204030204" pitchFamily="34" charset="0"/>
              </a:rPr>
              <a:t>Trulioo</a:t>
            </a:r>
            <a:r>
              <a:rPr lang="en-US" dirty="0">
                <a:effectLst/>
                <a:latin typeface="Times New Roman" panose="02020603050405020304" pitchFamily="18" charset="0"/>
                <a:ea typeface="Calibri" panose="020F0502020204030204" pitchFamily="34" charset="0"/>
              </a:rPr>
              <a:t>, 2020).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7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6BC3-7EEF-4D5E-93F0-7EE992BCD1A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Fraud Cont.</a:t>
            </a:r>
          </a:p>
        </p:txBody>
      </p:sp>
      <p:sp>
        <p:nvSpPr>
          <p:cNvPr id="3" name="Content Placeholder 2">
            <a:extLst>
              <a:ext uri="{FF2B5EF4-FFF2-40B4-BE49-F238E27FC236}">
                <a16:creationId xmlns:a16="http://schemas.microsoft.com/office/drawing/2014/main" id="{99FB618B-0965-466A-8F9A-8A313A67B1AA}"/>
              </a:ext>
            </a:extLst>
          </p:cNvPr>
          <p:cNvSpPr>
            <a:spLocks noGrp="1"/>
          </p:cNvSpPr>
          <p:nvPr>
            <p:ph idx="1"/>
          </p:nvPr>
        </p:nvSpPr>
        <p:spPr>
          <a:xfrm>
            <a:off x="1103312" y="1853248"/>
            <a:ext cx="9564688" cy="3996010"/>
          </a:xfrm>
        </p:spPr>
        <p:txBody>
          <a:bodyPr>
            <a:normAutofit/>
          </a:bodyPr>
          <a:lstStyle/>
          <a:p>
            <a:pPr>
              <a:lnSpc>
                <a:spcPct val="200000"/>
              </a:lnSpc>
            </a:pPr>
            <a:r>
              <a:rPr lang="en-US" dirty="0">
                <a:latin typeface="Times New Roman" panose="02020603050405020304" pitchFamily="18" charset="0"/>
                <a:ea typeface="Calibri" panose="020F0502020204030204" pitchFamily="34" charset="0"/>
                <a:cs typeface="Times New Roman" panose="02020603050405020304" pitchFamily="18" charset="0"/>
              </a:rPr>
              <a:t>F</a:t>
            </a:r>
            <a:r>
              <a:rPr lang="en-US" dirty="0">
                <a:effectLst/>
                <a:latin typeface="Times New Roman" panose="02020603050405020304" pitchFamily="18" charset="0"/>
                <a:ea typeface="Calibri" panose="020F0502020204030204" pitchFamily="34" charset="0"/>
                <a:cs typeface="Times New Roman" panose="02020603050405020304" pitchFamily="18" charset="0"/>
              </a:rPr>
              <a:t>rauds in the 1900s included Frank Abagnale’s  exploits, identity theft by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Roselli</a:t>
            </a:r>
            <a:r>
              <a:rPr lang="en-US" dirty="0">
                <a:effectLst/>
                <a:latin typeface="Times New Roman" panose="02020603050405020304" pitchFamily="18" charset="0"/>
                <a:ea typeface="Calibri" panose="020F0502020204030204" pitchFamily="34" charset="0"/>
                <a:cs typeface="Times New Roman" panose="02020603050405020304" pitchFamily="18" charset="0"/>
              </a:rPr>
              <a:t> brothers, and  phone-line scams in the 1800s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Trulioo</a:t>
            </a:r>
            <a:r>
              <a:rPr lang="en-US" dirty="0">
                <a:effectLst/>
                <a:latin typeface="Times New Roman" panose="02020603050405020304" pitchFamily="18" charset="0"/>
                <a:ea typeface="Calibri" panose="020F0502020204030204" pitchFamily="34" charset="0"/>
                <a:cs typeface="Times New Roman" panose="02020603050405020304" pitchFamily="18" charset="0"/>
              </a:rPr>
              <a:t>, 2020). </a:t>
            </a:r>
          </a:p>
          <a:p>
            <a:pPr>
              <a:lnSpc>
                <a:spcPct val="20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In the 2000s, Ponzi schemes, false accounting, bribery, and cyber fraud surged due to technological advances. </a:t>
            </a: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76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C182-1C7C-4043-8237-BD653E431C4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Fraud Cont.</a:t>
            </a:r>
          </a:p>
        </p:txBody>
      </p:sp>
      <p:sp>
        <p:nvSpPr>
          <p:cNvPr id="6" name="Content Placeholder 5">
            <a:extLst>
              <a:ext uri="{FF2B5EF4-FFF2-40B4-BE49-F238E27FC236}">
                <a16:creationId xmlns:a16="http://schemas.microsoft.com/office/drawing/2014/main" id="{B78D98A7-201B-4B96-8355-F9AE2174838A}"/>
              </a:ext>
            </a:extLst>
          </p:cNvPr>
          <p:cNvSpPr>
            <a:spLocks noGrp="1"/>
          </p:cNvSpPr>
          <p:nvPr>
            <p:ph idx="1"/>
          </p:nvPr>
        </p:nvSpPr>
        <p:spPr>
          <a:xfrm>
            <a:off x="1103312" y="1611086"/>
            <a:ext cx="10667774" cy="4794196"/>
          </a:xfrm>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Present-day fraudulent </a:t>
            </a:r>
          </a:p>
          <a:p>
            <a:pPr marL="0" indent="0">
              <a:lnSpc>
                <a:spcPct val="200000"/>
              </a:lnSpc>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Activities include</a:t>
            </a:r>
          </a:p>
          <a:p>
            <a:pPr marL="0" indent="0">
              <a:lnSpc>
                <a:spcPct val="200000"/>
              </a:lnSpc>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impersonation,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200000"/>
              </a:lnSpc>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welfare fraud, </a:t>
            </a:r>
          </a:p>
          <a:p>
            <a:pPr marL="0" indent="0">
              <a:lnSpc>
                <a:spcPct val="200000"/>
              </a:lnSpc>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wire fraud, ATM &amp;</a:t>
            </a:r>
          </a:p>
          <a:p>
            <a:pPr marL="0" indent="0">
              <a:lnSpc>
                <a:spcPct val="200000"/>
              </a:lnSpc>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credit card fraud, false pretenses, among others (US-DOJ, 2012).</a:t>
            </a:r>
          </a:p>
          <a:p>
            <a:pPr>
              <a:lnSpc>
                <a:spcPct val="200000"/>
              </a:lnSpc>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C86BA76-5596-4B13-9309-AAFF73015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177" y="1644143"/>
            <a:ext cx="7077075" cy="3933825"/>
          </a:xfrm>
          <a:prstGeom prst="rect">
            <a:avLst/>
          </a:prstGeom>
        </p:spPr>
      </p:pic>
    </p:spTree>
    <p:extLst>
      <p:ext uri="{BB962C8B-B14F-4D97-AF65-F5344CB8AC3E}">
        <p14:creationId xmlns:p14="http://schemas.microsoft.com/office/powerpoint/2010/main" val="84049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76BC-0F02-4D54-8A5C-73930B34996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VICTIMS OF FRAUD</a:t>
            </a:r>
          </a:p>
        </p:txBody>
      </p:sp>
      <p:sp>
        <p:nvSpPr>
          <p:cNvPr id="3" name="Content Placeholder 2">
            <a:extLst>
              <a:ext uri="{FF2B5EF4-FFF2-40B4-BE49-F238E27FC236}">
                <a16:creationId xmlns:a16="http://schemas.microsoft.com/office/drawing/2014/main" id="{ECDA07E2-AF98-4F8B-8211-F4DD40102585}"/>
              </a:ext>
            </a:extLst>
          </p:cNvPr>
          <p:cNvSpPr>
            <a:spLocks noGrp="1"/>
          </p:cNvSpPr>
          <p:nvPr>
            <p:ph idx="1"/>
          </p:nvPr>
        </p:nvSpPr>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rPr>
              <a:t>Most victims of fraud are not those that many people would expect. </a:t>
            </a:r>
          </a:p>
          <a:p>
            <a:pPr>
              <a:lnSpc>
                <a:spcPct val="200000"/>
              </a:lnSpc>
            </a:pPr>
            <a:r>
              <a:rPr lang="en-US" dirty="0">
                <a:latin typeface="Times New Roman" panose="02020603050405020304" pitchFamily="18" charset="0"/>
                <a:ea typeface="Calibri" panose="020F0502020204030204" pitchFamily="34" charset="0"/>
              </a:rPr>
              <a:t>M</a:t>
            </a:r>
            <a:r>
              <a:rPr lang="en-US" dirty="0">
                <a:effectLst/>
                <a:latin typeface="Times New Roman" panose="02020603050405020304" pitchFamily="18" charset="0"/>
                <a:ea typeface="Calibri" panose="020F0502020204030204" pitchFamily="34" charset="0"/>
              </a:rPr>
              <a:t>en are more vulnerable to fraudsters than women (Carlson, 2018).</a:t>
            </a:r>
          </a:p>
          <a:p>
            <a:pPr>
              <a:lnSpc>
                <a:spcPct val="200000"/>
              </a:lnSpc>
            </a:pPr>
            <a:r>
              <a:rPr lang="en-US" dirty="0">
                <a:latin typeface="Times New Roman" panose="02020603050405020304" pitchFamily="18" charset="0"/>
                <a:cs typeface="Times New Roman" panose="02020603050405020304" pitchFamily="18" charset="0"/>
              </a:rPr>
              <a:t>Men are likely to be victims of fraudulent activities because they tend to be overconfident.</a:t>
            </a:r>
          </a:p>
          <a:p>
            <a:pPr>
              <a:lnSpc>
                <a:spcPct val="200000"/>
              </a:lnSpc>
            </a:pPr>
            <a:r>
              <a:rPr lang="en-US" dirty="0">
                <a:latin typeface="Times New Roman" panose="02020603050405020304" pitchFamily="18" charset="0"/>
                <a:cs typeface="Times New Roman" panose="02020603050405020304" pitchFamily="18" charset="0"/>
              </a:rPr>
              <a:t>Fraudsters target men because </a:t>
            </a:r>
            <a:r>
              <a:rPr lang="en-US" dirty="0">
                <a:effectLst/>
                <a:latin typeface="Times New Roman" panose="02020603050405020304" pitchFamily="18" charset="0"/>
                <a:ea typeface="Calibri" panose="020F0502020204030204" pitchFamily="34" charset="0"/>
              </a:rPr>
              <a:t>they tend to handle the finances of many U.S households, especially in older generations.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66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A89E-F318-44B8-AA9D-89A2CF564A9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VICTIMS OF FRAUD CONT.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6D9944-69B5-4A52-9CF4-2CE0348B5C77}"/>
              </a:ext>
            </a:extLst>
          </p:cNvPr>
          <p:cNvSpPr>
            <a:spLocks noGrp="1"/>
          </p:cNvSpPr>
          <p:nvPr>
            <p:ph idx="1"/>
          </p:nvPr>
        </p:nvSpPr>
        <p:spPr>
          <a:xfrm>
            <a:off x="1103312" y="1417984"/>
            <a:ext cx="8946541" cy="4830416"/>
          </a:xfrm>
        </p:spPr>
        <p:txBody>
          <a:bodyPr>
            <a:noAutofit/>
          </a:bodyPr>
          <a:lstStyle/>
          <a:p>
            <a:pPr>
              <a:lnSpc>
                <a:spcPct val="200000"/>
              </a:lnSpc>
            </a:pPr>
            <a:r>
              <a:rPr lang="en-US" dirty="0">
                <a:effectLst/>
                <a:latin typeface="Times New Roman" panose="02020603050405020304" pitchFamily="18" charset="0"/>
                <a:ea typeface="Calibri" panose="020F0502020204030204" pitchFamily="34" charset="0"/>
              </a:rPr>
              <a:t>The stereotype that elderly people are more vulnerable to fraud is also wrong.</a:t>
            </a:r>
          </a:p>
          <a:p>
            <a:pPr>
              <a:lnSpc>
                <a:spcPct val="200000"/>
              </a:lnSpc>
            </a:pPr>
            <a:r>
              <a:rPr lang="en-US" dirty="0">
                <a:effectLst/>
                <a:latin typeface="Times New Roman" panose="02020603050405020304" pitchFamily="18" charset="0"/>
                <a:ea typeface="Calibri" panose="020F0502020204030204" pitchFamily="34" charset="0"/>
              </a:rPr>
              <a:t>Research indicates that many victims of fraud are those in their 50s and 60s, and not those in their 70s (Carlson, 2018). </a:t>
            </a:r>
          </a:p>
          <a:p>
            <a:pPr>
              <a:lnSpc>
                <a:spcPct val="200000"/>
              </a:lnSpc>
            </a:pPr>
            <a:r>
              <a:rPr lang="en-US" dirty="0">
                <a:latin typeface="Times New Roman" panose="02020603050405020304" pitchFamily="18" charset="0"/>
                <a:ea typeface="Calibri" panose="020F0502020204030204" pitchFamily="34" charset="0"/>
              </a:rPr>
              <a:t>In addition</a:t>
            </a:r>
            <a:r>
              <a:rPr lang="en-US" dirty="0">
                <a:effectLst/>
                <a:latin typeface="Times New Roman" panose="02020603050405020304" pitchFamily="18" charset="0"/>
                <a:ea typeface="Calibri" panose="020F0502020204030204" pitchFamily="34" charset="0"/>
              </a:rPr>
              <a:t>, the common belief that illiterate people are more vulnerable than educated people to be victims of fraud is wrong. </a:t>
            </a:r>
          </a:p>
          <a:p>
            <a:pPr>
              <a:lnSpc>
                <a:spcPct val="200000"/>
              </a:lnSpc>
            </a:pPr>
            <a:r>
              <a:rPr lang="en-US" dirty="0">
                <a:effectLst/>
                <a:latin typeface="Times New Roman" panose="02020603050405020304" pitchFamily="18" charset="0"/>
                <a:ea typeface="Calibri" panose="020F0502020204030204" pitchFamily="34" charset="0"/>
              </a:rPr>
              <a:t>Those with graduate degrees are the ones who have the highest chance of being scammed (Carlson, 2018). </a:t>
            </a:r>
            <a:endParaRPr lang="en-US" dirty="0">
              <a:latin typeface="Times New Roman" panose="02020603050405020304" pitchFamily="18" charset="0"/>
              <a:ea typeface="Calibri" panose="020F0502020204030204" pitchFamily="34"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85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6F77-5F37-4F6E-9BD7-774B83DC3381}"/>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Criminology Theory</a:t>
            </a:r>
          </a:p>
        </p:txBody>
      </p:sp>
      <p:sp>
        <p:nvSpPr>
          <p:cNvPr id="3" name="Content Placeholder 2">
            <a:extLst>
              <a:ext uri="{FF2B5EF4-FFF2-40B4-BE49-F238E27FC236}">
                <a16:creationId xmlns:a16="http://schemas.microsoft.com/office/drawing/2014/main" id="{AFF79AB8-0E74-4E76-A557-6EC5E3C54F79}"/>
              </a:ext>
            </a:extLst>
          </p:cNvPr>
          <p:cNvSpPr>
            <a:spLocks noGrp="1"/>
          </p:cNvSpPr>
          <p:nvPr>
            <p:ph idx="1"/>
          </p:nvPr>
        </p:nvSpPr>
        <p:spPr/>
        <p:txBody>
          <a:bodyPr>
            <a:normAutofit/>
          </a:bodyPr>
          <a:lstStyle/>
          <a:p>
            <a:pPr>
              <a:lnSpc>
                <a:spcPct val="200000"/>
              </a:lnSpc>
            </a:pPr>
            <a:r>
              <a:rPr lang="en-US" dirty="0">
                <a:effectLst/>
                <a:latin typeface="Times New Roman" panose="02020603050405020304" pitchFamily="18" charset="0"/>
                <a:ea typeface="Calibri" panose="020F0502020204030204" pitchFamily="34" charset="0"/>
              </a:rPr>
              <a:t>The theory of criminology that best fits the crime of fraud is the sociological theory.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dirty="0">
                <a:effectLst/>
                <a:latin typeface="Times New Roman" panose="02020603050405020304" pitchFamily="18" charset="0"/>
                <a:ea typeface="Calibri" panose="020F0502020204030204" pitchFamily="34" charset="0"/>
              </a:rPr>
              <a:t>According to the sociological theory, people engage in crime because they do not see the benefits of adhering to social values and believe that engaging in criminal activities is the only way to improve their financial and social conditions (Akers &amp; Jennings, 2019).</a:t>
            </a:r>
            <a:endParaRPr lang="en-US" dirty="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729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247</TotalTime>
  <Words>1599</Words>
  <Application>Microsoft Office PowerPoint</Application>
  <PresentationFormat>Widescreen</PresentationFormat>
  <Paragraphs>78</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Ion</vt:lpstr>
      <vt:lpstr>FRAUD</vt:lpstr>
      <vt:lpstr>FRAUD</vt:lpstr>
      <vt:lpstr>Fraud Cont.</vt:lpstr>
      <vt:lpstr>Fraud Cont.</vt:lpstr>
      <vt:lpstr>Fraud Cont.</vt:lpstr>
      <vt:lpstr>Fraud Cont.</vt:lpstr>
      <vt:lpstr>VICTIMS OF FRAUD</vt:lpstr>
      <vt:lpstr>VICTIMS OF FRAUD CONT. </vt:lpstr>
      <vt:lpstr>Criminology Theory</vt:lpstr>
      <vt:lpstr>Criminology Theory</vt:lpstr>
      <vt:lpstr>Prevalence of Fraud</vt:lpstr>
      <vt:lpstr>Prevalence of Fraud Cont.</vt:lpstr>
      <vt:lpstr>Common Location of Fraud</vt:lpstr>
      <vt:lpstr>Current Deterrence Methods</vt:lpstr>
      <vt:lpstr>References</vt:lpstr>
      <vt:lpstr>References Cont.</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dc:title>
  <dc:creator>pc</dc:creator>
  <cp:lastModifiedBy>pc</cp:lastModifiedBy>
  <cp:revision>26</cp:revision>
  <dcterms:created xsi:type="dcterms:W3CDTF">2021-05-17T22:45:04Z</dcterms:created>
  <dcterms:modified xsi:type="dcterms:W3CDTF">2021-05-18T02:52:34Z</dcterms:modified>
</cp:coreProperties>
</file>